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822" r:id="rId2"/>
  </p:sldMasterIdLst>
  <p:notesMasterIdLst>
    <p:notesMasterId r:id="rId28"/>
  </p:notesMasterIdLst>
  <p:handoutMasterIdLst>
    <p:handoutMasterId r:id="rId29"/>
  </p:handoutMasterIdLst>
  <p:sldIdLst>
    <p:sldId id="256" r:id="rId3"/>
    <p:sldId id="278" r:id="rId4"/>
    <p:sldId id="297" r:id="rId5"/>
    <p:sldId id="308" r:id="rId6"/>
    <p:sldId id="311" r:id="rId7"/>
    <p:sldId id="313" r:id="rId8"/>
    <p:sldId id="317" r:id="rId9"/>
    <p:sldId id="318" r:id="rId10"/>
    <p:sldId id="319" r:id="rId11"/>
    <p:sldId id="264" r:id="rId12"/>
    <p:sldId id="314" r:id="rId13"/>
    <p:sldId id="315" r:id="rId14"/>
    <p:sldId id="320" r:id="rId15"/>
    <p:sldId id="325" r:id="rId16"/>
    <p:sldId id="326" r:id="rId17"/>
    <p:sldId id="327" r:id="rId18"/>
    <p:sldId id="304" r:id="rId19"/>
    <p:sldId id="328" r:id="rId20"/>
    <p:sldId id="329" r:id="rId21"/>
    <p:sldId id="321" r:id="rId22"/>
    <p:sldId id="322" r:id="rId23"/>
    <p:sldId id="323" r:id="rId24"/>
    <p:sldId id="324" r:id="rId25"/>
    <p:sldId id="296" r:id="rId26"/>
    <p:sldId id="294" r:id="rId27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06" autoAdjust="0"/>
    <p:restoredTop sz="86463"/>
  </p:normalViewPr>
  <p:slideViewPr>
    <p:cSldViewPr showGuides="1">
      <p:cViewPr varScale="1">
        <p:scale>
          <a:sx n="114" d="100"/>
          <a:sy n="114" d="100"/>
        </p:scale>
        <p:origin x="168" y="288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ru-RU" smtClean="0"/>
              <a:t>09.10.2019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e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ru-RU" smtClean="0"/>
              <a:t>09.10.2019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73935F95-4490-EA4A-9E30-CAD14DF4E9B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B967091-3B8F-584C-B4BC-1A8F3CA4E6C0}" type="slidenum">
              <a:rPr lang="ru-RU" altLang="ru-RU"/>
              <a:pPr/>
              <a:t>10</a:t>
            </a:fld>
            <a:endParaRPr lang="ru-RU" altLang="ru-RU"/>
          </a:p>
        </p:txBody>
      </p:sp>
      <p:sp>
        <p:nvSpPr>
          <p:cNvPr id="54273" name="Text Box 1">
            <a:extLst>
              <a:ext uri="{FF2B5EF4-FFF2-40B4-BE49-F238E27FC236}">
                <a16:creationId xmlns:a16="http://schemas.microsoft.com/office/drawing/2014/main" id="{F13481B4-4921-F942-9778-17B63FE74626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4274" name="Text Box 2">
            <a:extLst>
              <a:ext uri="{FF2B5EF4-FFF2-40B4-BE49-F238E27FC236}">
                <a16:creationId xmlns:a16="http://schemas.microsoft.com/office/drawing/2014/main" id="{42363C8C-86CB-144E-BB63-AFC79CC4072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114494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4630" y="1788454"/>
            <a:ext cx="8359052" cy="2098226"/>
          </a:xfrm>
        </p:spPr>
        <p:txBody>
          <a:bodyPr anchor="b">
            <a:noAutofit/>
          </a:bodyPr>
          <a:lstStyle>
            <a:lvl1pPr algn="ctr">
              <a:defRPr sz="7198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209" y="3956280"/>
            <a:ext cx="6829894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2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662" y="6453386"/>
            <a:ext cx="1607525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3382" y="6453386"/>
            <a:ext cx="7021548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28123" y="6453386"/>
            <a:ext cx="1595876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7" name="Group 6"/>
          <p:cNvGrpSpPr/>
          <p:nvPr/>
        </p:nvGrpSpPr>
        <p:grpSpPr>
          <a:xfrm>
            <a:off x="752663" y="744470"/>
            <a:ext cx="1067133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796579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243" y="2295526"/>
            <a:ext cx="95987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1344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4062" y="624156"/>
            <a:ext cx="1565358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243" y="624156"/>
            <a:ext cx="817751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7040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0468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826" y="1301361"/>
            <a:ext cx="9610468" cy="2852737"/>
          </a:xfrm>
        </p:spPr>
        <p:txBody>
          <a:bodyPr anchor="b">
            <a:normAutofit/>
          </a:bodyPr>
          <a:lstStyle>
            <a:lvl1pPr algn="r">
              <a:defRPr sz="7198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4826" y="4216328"/>
            <a:ext cx="961046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99">
                <a:solidFill>
                  <a:schemeClr val="tx2"/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716" y="6453386"/>
            <a:ext cx="162198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3639" y="6453386"/>
            <a:ext cx="7021548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28123" y="6453386"/>
            <a:ext cx="159587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49840" y="1685652"/>
            <a:ext cx="32741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4038713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243" y="2286000"/>
            <a:ext cx="4446628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3704" y="2286000"/>
            <a:ext cx="4446628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0669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243" y="685800"/>
            <a:ext cx="95987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243" y="2340864"/>
            <a:ext cx="4442827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999" b="0" baseline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243" y="3305208"/>
            <a:ext cx="4442827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315" y="2340864"/>
            <a:ext cx="4442827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999" b="0" baseline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3315" y="3305208"/>
            <a:ext cx="4442827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84940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98493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876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2139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11" y="685800"/>
            <a:ext cx="3854716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799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391" y="685801"/>
            <a:ext cx="5210723" cy="5175250"/>
          </a:xfrm>
        </p:spPr>
        <p:txBody>
          <a:bodyPr/>
          <a:lstStyle>
            <a:lvl1pPr>
              <a:defRPr sz="1999"/>
            </a:lvl1pPr>
            <a:lvl2pPr>
              <a:defRPr sz="1999"/>
            </a:lvl2pPr>
            <a:lvl3pPr>
              <a:defRPr sz="1799"/>
            </a:lvl3pPr>
            <a:lvl4pPr>
              <a:defRPr sz="1799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711" y="2856344"/>
            <a:ext cx="3854716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712" y="6453386"/>
            <a:ext cx="1204258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371" y="6453386"/>
            <a:ext cx="237305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0566" y="6453386"/>
            <a:ext cx="159587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2139" y="376"/>
            <a:ext cx="2285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01152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2139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11" y="685800"/>
            <a:ext cx="3854716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799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0679" y="1"/>
            <a:ext cx="6658146" cy="6857999"/>
          </a:xfrm>
        </p:spPr>
        <p:txBody>
          <a:bodyPr anchor="t">
            <a:normAutofit/>
          </a:bodyPr>
          <a:lstStyle>
            <a:lvl1pPr marL="0" indent="0">
              <a:buNone/>
              <a:defRPr sz="1999"/>
            </a:lvl1pPr>
            <a:lvl2pPr marL="457063" indent="0">
              <a:buNone/>
              <a:defRPr sz="1999"/>
            </a:lvl2pPr>
            <a:lvl3pPr marL="914126" indent="0">
              <a:buNone/>
              <a:defRPr sz="19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711" y="2855968"/>
            <a:ext cx="3854716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712" y="6453386"/>
            <a:ext cx="1204258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371" y="6453386"/>
            <a:ext cx="237305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0566" y="6453386"/>
            <a:ext cx="159587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2139" y="376"/>
            <a:ext cx="2285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6442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243" y="685800"/>
            <a:ext cx="95987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243" y="2286000"/>
            <a:ext cx="95987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288" y="6453386"/>
            <a:ext cx="1204258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09.10.2019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2811" y="6453386"/>
            <a:ext cx="6279194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0269" y="6453386"/>
            <a:ext cx="1595876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7971" y="376"/>
            <a:ext cx="2285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44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89000"/>
        </a:lnSpc>
        <a:spcBef>
          <a:spcPct val="0"/>
        </a:spcBef>
        <a:buNone/>
        <a:defRPr sz="4399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3933" indent="-383933" algn="l" defTabSz="914126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1999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126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999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189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799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251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799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5314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2377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199440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6503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3566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48707" y="2922305"/>
            <a:ext cx="10369152" cy="1170156"/>
          </a:xfrm>
        </p:spPr>
        <p:txBody>
          <a:bodyPr>
            <a:noAutofit/>
          </a:bodyPr>
          <a:lstStyle/>
          <a:p>
            <a:pPr algn="ctr"/>
            <a: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Иконопись </a:t>
            </a: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XVII</a:t>
            </a:r>
            <a: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 века</a:t>
            </a:r>
            <a:endParaRPr lang="ru-RU" sz="30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5590356" y="4726953"/>
            <a:ext cx="5492280" cy="1008113"/>
          </a:xfrm>
        </p:spPr>
        <p:txBody>
          <a:bodyPr>
            <a:normAutofit/>
          </a:bodyPr>
          <a:lstStyle/>
          <a:p>
            <a:pPr algn="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Выполнил: Деменчук Г.М.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Группа ПИ19-4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Преподаватель: </a:t>
            </a:r>
            <a:r>
              <a:rPr lang="ru-RU" sz="18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Рябчикова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Л.Н.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1824446" y="1158831"/>
            <a:ext cx="8775628" cy="8990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</a:p>
        </p:txBody>
      </p:sp>
      <p:sp>
        <p:nvSpPr>
          <p:cNvPr id="6" name="Подзаголовок 3"/>
          <p:cNvSpPr txBox="1">
            <a:spLocks/>
          </p:cNvSpPr>
          <p:nvPr/>
        </p:nvSpPr>
        <p:spPr>
          <a:xfrm>
            <a:off x="1053851" y="6021288"/>
            <a:ext cx="10316816" cy="440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199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Москва </a:t>
            </a:r>
            <a:r>
              <a:rPr lang="en-US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201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9 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C581C6-AF81-8941-A8B6-615F11E4EB9D}"/>
              </a:ext>
            </a:extLst>
          </p:cNvPr>
          <p:cNvSpPr/>
          <p:nvPr/>
        </p:nvSpPr>
        <p:spPr>
          <a:xfrm>
            <a:off x="3165847" y="2281127"/>
            <a:ext cx="6092825" cy="36920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1799" dirty="0">
                <a:latin typeface="Helvetica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Департамент социологии, истории и философии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11B039-884C-C249-A8CB-920C31660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739" y="115462"/>
            <a:ext cx="2913305" cy="106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5" name="Picture 1">
            <a:extLst>
              <a:ext uri="{FF2B5EF4-FFF2-40B4-BE49-F238E27FC236}">
                <a16:creationId xmlns:a16="http://schemas.microsoft.com/office/drawing/2014/main" id="{685D986E-1803-B349-9982-E70BA6787D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948" y="548680"/>
            <a:ext cx="8967070" cy="6048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2810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243" y="685800"/>
            <a:ext cx="9598700" cy="763828"/>
          </a:xfrm>
        </p:spPr>
        <p:txBody>
          <a:bodyPr/>
          <a:lstStyle/>
          <a:p>
            <a:r>
              <a:rPr lang="ru-RU" dirty="0"/>
              <a:t>Особенности Строгановской школы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E5111AD-C034-7F49-B967-8EA59D5FD3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7602" y="1556793"/>
            <a:ext cx="9343314" cy="5172496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Небольшие размеры икон, сложность и миниатюрность письма</a:t>
            </a:r>
          </a:p>
          <a:p>
            <a:r>
              <a:rPr lang="ru-RU" dirty="0"/>
              <a:t>Цветовая гамма, построенная на полутонах, обогащалась применением золота.</a:t>
            </a:r>
          </a:p>
          <a:p>
            <a:r>
              <a:rPr lang="ru-RU" dirty="0"/>
              <a:t>Композиции фигур всегда дополнялись фантастическим пейзажем низким горизонтом.</a:t>
            </a:r>
          </a:p>
          <a:p>
            <a:r>
              <a:rPr lang="ru-RU" dirty="0"/>
              <a:t>Небо всегда украшалось причудливой формы облачками.</a:t>
            </a:r>
          </a:p>
          <a:p>
            <a:r>
              <a:rPr lang="ru-RU" dirty="0"/>
              <a:t>В композиции много палат, горок, растений и фигур, мелких элементов</a:t>
            </a:r>
          </a:p>
          <a:p>
            <a:r>
              <a:rPr lang="ru-RU" dirty="0"/>
              <a:t>Иконы Строгановского письма имели повествовательный характер</a:t>
            </a:r>
            <a:endParaRPr lang="en-US" dirty="0"/>
          </a:p>
          <a:p>
            <a:r>
              <a:rPr lang="ru-RU" dirty="0"/>
              <a:t>В центре иконы находился основной образ святого</a:t>
            </a:r>
          </a:p>
          <a:p>
            <a:r>
              <a:rPr lang="ru-RU" dirty="0"/>
              <a:t>Растительность писалась более приближенной к натуре</a:t>
            </a:r>
          </a:p>
          <a:p>
            <a:r>
              <a:rPr lang="ru-RU" dirty="0"/>
              <a:t>Вся архитектура украшалась мелкими деталями</a:t>
            </a:r>
            <a:endParaRPr lang="en-US" dirty="0"/>
          </a:p>
          <a:p>
            <a:r>
              <a:rPr lang="ru-RU" dirty="0"/>
              <a:t>Фигура человека в Строгановском письме имеет сильно удлиненные пропорции, что придает ей стройность и элегантность.</a:t>
            </a:r>
          </a:p>
        </p:txBody>
      </p:sp>
    </p:spTree>
    <p:extLst>
      <p:ext uri="{BB962C8B-B14F-4D97-AF65-F5344CB8AC3E}">
        <p14:creationId xmlns:p14="http://schemas.microsoft.com/office/powerpoint/2010/main" val="4207209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29916" y="2852936"/>
            <a:ext cx="9598700" cy="763828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Примеры Строгановской школы иконописи</a:t>
            </a:r>
          </a:p>
        </p:txBody>
      </p:sp>
    </p:spTree>
    <p:extLst>
      <p:ext uri="{BB962C8B-B14F-4D97-AF65-F5344CB8AC3E}">
        <p14:creationId xmlns:p14="http://schemas.microsoft.com/office/powerpoint/2010/main" val="2300096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4" y="2636912"/>
            <a:ext cx="3968772" cy="3543226"/>
          </a:xfrm>
        </p:spPr>
        <p:txBody>
          <a:bodyPr>
            <a:normAutofit/>
          </a:bodyPr>
          <a:lstStyle/>
          <a:p>
            <a:r>
              <a:rPr lang="ru-RU" sz="2500" dirty="0"/>
              <a:t>Прокопий </a:t>
            </a:r>
            <a:r>
              <a:rPr lang="ru-RU" sz="2500" dirty="0" err="1"/>
              <a:t>Чирин</a:t>
            </a:r>
            <a:r>
              <a:rPr lang="ru-RU" sz="2500" dirty="0"/>
              <a:t> «Никита-воин» (1593)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CCE3A87-0859-4C44-BA62-481D6154E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0476" y="319546"/>
            <a:ext cx="4606066" cy="6218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0055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4" y="2636912"/>
            <a:ext cx="4328812" cy="3543226"/>
          </a:xfrm>
        </p:spPr>
        <p:txBody>
          <a:bodyPr>
            <a:normAutofit/>
          </a:bodyPr>
          <a:lstStyle/>
          <a:p>
            <a:r>
              <a:rPr lang="ru-RU" sz="2500" dirty="0"/>
              <a:t>Прокопий </a:t>
            </a:r>
            <a:r>
              <a:rPr lang="ru-RU" sz="2500" dirty="0" err="1"/>
              <a:t>Чирин</a:t>
            </a:r>
            <a:r>
              <a:rPr lang="en-US" sz="2500" dirty="0"/>
              <a:t> </a:t>
            </a:r>
            <a:r>
              <a:rPr lang="ru-RU" sz="2500" dirty="0"/>
              <a:t>«Иоанн Предтеча в пустыне»  (20-30 гг., 17 в.)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02A0CB-2179-DF4A-89FF-D3EFCD6E3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428" y="233645"/>
            <a:ext cx="5112568" cy="639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829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4" y="2708920"/>
            <a:ext cx="4544836" cy="3471218"/>
          </a:xfrm>
        </p:spPr>
        <p:txBody>
          <a:bodyPr>
            <a:normAutofit/>
          </a:bodyPr>
          <a:lstStyle/>
          <a:p>
            <a:r>
              <a:rPr lang="ru-RU" sz="2500" dirty="0"/>
              <a:t>Никифор Савин «Чудо Фёдора </a:t>
            </a:r>
            <a:r>
              <a:rPr lang="ru-RU" sz="2500" dirty="0" err="1"/>
              <a:t>Тирона</a:t>
            </a:r>
            <a:r>
              <a:rPr lang="ru-RU" sz="2500" dirty="0"/>
              <a:t>»</a:t>
            </a:r>
            <a:r>
              <a:rPr lang="en-US" sz="2500" dirty="0"/>
              <a:t> </a:t>
            </a:r>
            <a:r>
              <a:rPr lang="ru-RU" sz="2500" dirty="0"/>
              <a:t>(нач.17 в.)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C34315-44DF-A042-A1B4-9C4BFE9904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8615" y="285149"/>
            <a:ext cx="5272381" cy="624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519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4" y="1828801"/>
            <a:ext cx="3608732" cy="4351337"/>
          </a:xfrm>
        </p:spPr>
        <p:txBody>
          <a:bodyPr>
            <a:normAutofit/>
          </a:bodyPr>
          <a:lstStyle/>
          <a:p>
            <a:r>
              <a:rPr lang="ru-RU" sz="2500" dirty="0"/>
              <a:t>Иоанн Предтеча – Ангел пустыни. Прокопий </a:t>
            </a:r>
            <a:r>
              <a:rPr lang="ru-RU" sz="2500" dirty="0" err="1"/>
              <a:t>Чирин</a:t>
            </a:r>
            <a:r>
              <a:rPr lang="ru-RU" sz="2500" dirty="0"/>
              <a:t>, Строгановская школа иконописи. 1620-е гг. Государственная Третьяковская галерея</a:t>
            </a:r>
            <a:br>
              <a:rPr lang="ru-RU" sz="2500" dirty="0"/>
            </a:br>
            <a:endParaRPr lang="ru-RU" sz="25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7E2DCBC-67FD-5545-B70A-3513B49D5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8388" y="116632"/>
            <a:ext cx="5340081" cy="6454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7832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Парсуна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18882" y="1560191"/>
            <a:ext cx="10311304" cy="8801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500" dirty="0"/>
              <a:t>В </a:t>
            </a:r>
            <a:r>
              <a:rPr lang="en-US" sz="2500" dirty="0"/>
              <a:t>XVII </a:t>
            </a:r>
            <a:r>
              <a:rPr lang="ru-RU" sz="2500" dirty="0"/>
              <a:t>веке было положено начало двум светским жанрам</a:t>
            </a:r>
            <a:r>
              <a:rPr lang="en-US" sz="2500" dirty="0"/>
              <a:t>: </a:t>
            </a:r>
            <a:r>
              <a:rPr lang="ru-RU" sz="2500" dirty="0"/>
              <a:t>портретной живописи и пейзажу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B2346F90-5174-C44C-ADDE-9023B9D6C24A}"/>
              </a:ext>
            </a:extLst>
          </p:cNvPr>
          <p:cNvSpPr txBox="1">
            <a:spLocks/>
          </p:cNvSpPr>
          <p:nvPr/>
        </p:nvSpPr>
        <p:spPr>
          <a:xfrm>
            <a:off x="1371243" y="5908314"/>
            <a:ext cx="2595171" cy="6299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ru-RU" sz="1800" dirty="0"/>
              <a:t>Фёдор Иоаннович</a:t>
            </a:r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D5EEAA10-3F6A-3D4E-BEF4-B82142CB4370}"/>
              </a:ext>
            </a:extLst>
          </p:cNvPr>
          <p:cNvSpPr txBox="1">
            <a:spLocks/>
          </p:cNvSpPr>
          <p:nvPr/>
        </p:nvSpPr>
        <p:spPr>
          <a:xfrm>
            <a:off x="4528439" y="5857214"/>
            <a:ext cx="3253507" cy="6299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ru-RU" sz="1800" dirty="0"/>
              <a:t>Князь Михаил Васильевич Скопин-Шуйский</a:t>
            </a:r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D33FB917-2B1C-8E4F-97EF-AFCF07459A8C}"/>
              </a:ext>
            </a:extLst>
          </p:cNvPr>
          <p:cNvSpPr txBox="1">
            <a:spLocks/>
          </p:cNvSpPr>
          <p:nvPr/>
        </p:nvSpPr>
        <p:spPr>
          <a:xfrm>
            <a:off x="8470676" y="6006876"/>
            <a:ext cx="3059510" cy="6299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ru-RU" sz="1800" dirty="0"/>
              <a:t>Иван </a:t>
            </a:r>
            <a:r>
              <a:rPr lang="en-US" sz="1800" dirty="0"/>
              <a:t>IV</a:t>
            </a:r>
            <a:endParaRPr lang="ru-RU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3BD12C-393F-DD40-B72C-0F4868CA69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036" y="2354719"/>
            <a:ext cx="2553467" cy="33705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E83FCE-C4D3-E242-9C19-0042A1D82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402" y="2415542"/>
            <a:ext cx="3048000" cy="3327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583378-7C1F-F345-B220-D4976E6FA4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193" y="2435995"/>
            <a:ext cx="28448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537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Парсуна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E671E3-1406-A749-A96F-E33B8EFAC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258" y="1520083"/>
            <a:ext cx="3150989" cy="4349253"/>
          </a:xfrm>
          <a:prstGeom prst="rect">
            <a:avLst/>
          </a:prstGeom>
        </p:spPr>
      </p:pic>
      <p:sp>
        <p:nvSpPr>
          <p:cNvPr id="11" name="Объект 2">
            <a:extLst>
              <a:ext uri="{FF2B5EF4-FFF2-40B4-BE49-F238E27FC236}">
                <a16:creationId xmlns:a16="http://schemas.microsoft.com/office/drawing/2014/main" id="{AF33528D-4C11-2143-8C38-2FE7DE5FBF77}"/>
              </a:ext>
            </a:extLst>
          </p:cNvPr>
          <p:cNvSpPr txBox="1">
            <a:spLocks/>
          </p:cNvSpPr>
          <p:nvPr/>
        </p:nvSpPr>
        <p:spPr>
          <a:xfrm>
            <a:off x="2946258" y="5992356"/>
            <a:ext cx="3150989" cy="6299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ru-RU" sz="1800" dirty="0"/>
              <a:t>Царь Михаил Фёдорович Романов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41CABD7-BAD9-7049-878B-84887A129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476" y="1520083"/>
            <a:ext cx="3529600" cy="4369981"/>
          </a:xfrm>
          <a:prstGeom prst="rect">
            <a:avLst/>
          </a:prstGeom>
        </p:spPr>
      </p:pic>
      <p:sp>
        <p:nvSpPr>
          <p:cNvPr id="14" name="Объект 2">
            <a:extLst>
              <a:ext uri="{FF2B5EF4-FFF2-40B4-BE49-F238E27FC236}">
                <a16:creationId xmlns:a16="http://schemas.microsoft.com/office/drawing/2014/main" id="{5005305E-1E9B-444E-8032-6D16035D14A5}"/>
              </a:ext>
            </a:extLst>
          </p:cNvPr>
          <p:cNvSpPr txBox="1">
            <a:spLocks/>
          </p:cNvSpPr>
          <p:nvPr/>
        </p:nvSpPr>
        <p:spPr>
          <a:xfrm>
            <a:off x="6670474" y="5987576"/>
            <a:ext cx="3529599" cy="6299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ru-RU" sz="1800" dirty="0"/>
              <a:t>Молодой царь Пётр</a:t>
            </a:r>
          </a:p>
        </p:txBody>
      </p:sp>
    </p:spTree>
    <p:extLst>
      <p:ext uri="{BB962C8B-B14F-4D97-AF65-F5344CB8AC3E}">
        <p14:creationId xmlns:p14="http://schemas.microsoft.com/office/powerpoint/2010/main" val="2771827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243" y="685799"/>
            <a:ext cx="9598700" cy="1143001"/>
          </a:xfrm>
        </p:spPr>
        <p:txBody>
          <a:bodyPr>
            <a:normAutofit fontScale="90000"/>
          </a:bodyPr>
          <a:lstStyle/>
          <a:p>
            <a:r>
              <a:rPr lang="ru-RU" dirty="0"/>
              <a:t>Оружейная палата Московского Кремля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63FBF8DE-4163-5A4B-9925-C16DBB6733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1544" y="1828801"/>
            <a:ext cx="4256804" cy="4624535"/>
          </a:xfrm>
        </p:spPr>
        <p:txBody>
          <a:bodyPr>
            <a:noAutofit/>
          </a:bodyPr>
          <a:lstStyle/>
          <a:p>
            <a:r>
              <a:rPr lang="ru-RU" sz="1800" dirty="0"/>
              <a:t>Центром художественной жизни страны с середины XVII века становится Оружейная палата Московского Кремля.</a:t>
            </a:r>
          </a:p>
          <a:p>
            <a:r>
              <a:rPr lang="ru-RU" sz="1800" dirty="0"/>
              <a:t>Значительный приток в Москву наряду со строителями и иконописцев вызвал необходимость в организации и направлении их деятельности.</a:t>
            </a:r>
          </a:p>
          <a:p>
            <a:r>
              <a:rPr lang="ru-RU" sz="1800" dirty="0"/>
              <a:t>Около 1620 года создается Иконный приказ с Иконной палатой. </a:t>
            </a:r>
          </a:p>
          <a:p>
            <a:r>
              <a:rPr lang="ru-RU" sz="1800" dirty="0"/>
              <a:t>Спустя двадцать лет приказ был расформирован, а Иконная палата вошла в состав Оружейной палаты Кремля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8AA975BF-C85A-6749-85E6-4B0D8500848F}"/>
              </a:ext>
            </a:extLst>
          </p:cNvPr>
          <p:cNvSpPr txBox="1">
            <a:spLocks/>
          </p:cNvSpPr>
          <p:nvPr/>
        </p:nvSpPr>
        <p:spPr>
          <a:xfrm>
            <a:off x="5662364" y="6172200"/>
            <a:ext cx="6372824" cy="6299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/>
              <a:t>Витрина с иконами </a:t>
            </a:r>
            <a:r>
              <a:rPr lang="en-GB" sz="1800" dirty="0"/>
              <a:t>XV—XVII </a:t>
            </a:r>
            <a:r>
              <a:rPr lang="ru-RU" sz="1800" dirty="0"/>
              <a:t>веков, 2011 год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6E0B68-EB38-1045-8DA3-089213B63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506" y="2017163"/>
            <a:ext cx="6074539" cy="396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81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 презентации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5860" y="1772816"/>
            <a:ext cx="4879410" cy="4869160"/>
          </a:xfrm>
        </p:spPr>
        <p:txBody>
          <a:bodyPr>
            <a:noAutofit/>
          </a:bodyPr>
          <a:lstStyle/>
          <a:p>
            <a:r>
              <a:rPr lang="ru-RU" dirty="0"/>
              <a:t>Особенности иконописи в </a:t>
            </a:r>
            <a:r>
              <a:rPr lang="en-GB" dirty="0"/>
              <a:t>XVII </a:t>
            </a:r>
            <a:r>
              <a:rPr lang="ru-RU" dirty="0"/>
              <a:t>веке</a:t>
            </a:r>
            <a:endParaRPr lang="en-US" sz="1999" dirty="0"/>
          </a:p>
          <a:p>
            <a:r>
              <a:rPr lang="ru-RU" dirty="0"/>
              <a:t>Основные стили иконописи</a:t>
            </a:r>
          </a:p>
          <a:p>
            <a:r>
              <a:rPr lang="ru-RU" dirty="0"/>
              <a:t>Особенности и примеры </a:t>
            </a:r>
            <a:r>
              <a:rPr lang="ru-RU" dirty="0" err="1"/>
              <a:t>Годуновской</a:t>
            </a:r>
            <a:r>
              <a:rPr lang="ru-RU" dirty="0"/>
              <a:t> школы иконописи</a:t>
            </a:r>
          </a:p>
          <a:p>
            <a:r>
              <a:rPr lang="ru-RU" dirty="0"/>
              <a:t>Особенности и примеры Строгановской школы иконописи</a:t>
            </a:r>
          </a:p>
          <a:p>
            <a:r>
              <a:rPr lang="ru-RU" dirty="0" err="1"/>
              <a:t>Персуны</a:t>
            </a:r>
            <a:endParaRPr lang="ru-RU" dirty="0"/>
          </a:p>
          <a:p>
            <a:r>
              <a:rPr lang="ru-RU" dirty="0"/>
              <a:t>Оружейная палата Московского Кремля и Иконный приказ</a:t>
            </a:r>
          </a:p>
          <a:p>
            <a:r>
              <a:rPr lang="ru-RU" dirty="0"/>
              <a:t>Симон Ушаков</a:t>
            </a:r>
            <a:r>
              <a:rPr lang="en-US" dirty="0"/>
              <a:t>: </a:t>
            </a:r>
            <a:r>
              <a:rPr lang="ru-RU" dirty="0"/>
              <a:t>особенности иконописи и примеры</a:t>
            </a:r>
          </a:p>
          <a:p>
            <a:r>
              <a:rPr lang="ru-RU" sz="1999" dirty="0"/>
              <a:t>Источники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593" y="2149966"/>
            <a:ext cx="5578030" cy="37172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0597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Симон Ушаков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7A27AD24-2E6C-494E-AF3A-231E7BEB2B6B}"/>
              </a:ext>
            </a:extLst>
          </p:cNvPr>
          <p:cNvSpPr txBox="1">
            <a:spLocks/>
          </p:cNvSpPr>
          <p:nvPr/>
        </p:nvSpPr>
        <p:spPr>
          <a:xfrm>
            <a:off x="1321454" y="1547665"/>
            <a:ext cx="4256804" cy="4624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500" dirty="0"/>
              <a:t>30 лет возглавлял живописцев оружейной палаты</a:t>
            </a:r>
          </a:p>
          <a:p>
            <a:r>
              <a:rPr lang="ru-RU" sz="2500" dirty="0"/>
              <a:t>Характерной чертой живописи является пристальный</a:t>
            </a:r>
            <a:r>
              <a:rPr lang="en-US" sz="2500" dirty="0"/>
              <a:t> </a:t>
            </a:r>
            <a:r>
              <a:rPr lang="ru-RU" sz="2500" dirty="0"/>
              <a:t>интерес к изображению человеческого лица</a:t>
            </a:r>
          </a:p>
          <a:p>
            <a:r>
              <a:rPr lang="ru-RU" sz="2500" dirty="0"/>
              <a:t>Постепенно лица на его работах утрачивают иконный аскетизм и приобретают живые черты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F650F-F1B2-CB42-8928-4651F9FB1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396" y="1818583"/>
            <a:ext cx="2736304" cy="32012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5D3F64-80DC-C04D-8EED-14D48D389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881" y="1770122"/>
            <a:ext cx="2559865" cy="3249758"/>
          </a:xfrm>
          <a:prstGeom prst="rect">
            <a:avLst/>
          </a:prstGeom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79E9351A-71B3-A64A-AEA9-40A6B5E57DE8}"/>
              </a:ext>
            </a:extLst>
          </p:cNvPr>
          <p:cNvSpPr txBox="1">
            <a:spLocks/>
          </p:cNvSpPr>
          <p:nvPr/>
        </p:nvSpPr>
        <p:spPr>
          <a:xfrm>
            <a:off x="5927322" y="5157192"/>
            <a:ext cx="5626916" cy="713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Нерукотворный спас написан для Троице-Сергиевой Лавры в 1658 году</a:t>
            </a:r>
          </a:p>
        </p:txBody>
      </p:sp>
    </p:spTree>
    <p:extLst>
      <p:ext uri="{BB962C8B-B14F-4D97-AF65-F5344CB8AC3E}">
        <p14:creationId xmlns:p14="http://schemas.microsoft.com/office/powerpoint/2010/main" val="252724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243" y="685800"/>
            <a:ext cx="6379353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Симон Ушаков </a:t>
            </a:r>
            <a:r>
              <a:rPr lang="en-US" dirty="0"/>
              <a:t>“</a:t>
            </a:r>
            <a:r>
              <a:rPr lang="ru-RU" dirty="0"/>
              <a:t>Михаил Фёдорович и его сын Алексей Михайлович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D584BDEC-4ABF-CE49-94C3-E6DE76458ECA}"/>
              </a:ext>
            </a:extLst>
          </p:cNvPr>
          <p:cNvSpPr txBox="1">
            <a:spLocks/>
          </p:cNvSpPr>
          <p:nvPr/>
        </p:nvSpPr>
        <p:spPr>
          <a:xfrm>
            <a:off x="1168212" y="2564904"/>
            <a:ext cx="5358248" cy="4032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500" dirty="0"/>
              <a:t>В парсунах,</a:t>
            </a:r>
            <a:r>
              <a:rPr lang="en-US" sz="2500" dirty="0"/>
              <a:t> </a:t>
            </a:r>
            <a:r>
              <a:rPr lang="ru-RU" sz="2500" dirty="0"/>
              <a:t>даже выполненных Ушаковым</a:t>
            </a:r>
            <a:r>
              <a:rPr lang="en-US" sz="2500" dirty="0"/>
              <a:t>, </a:t>
            </a:r>
            <a:r>
              <a:rPr lang="ru-RU" sz="2500" dirty="0"/>
              <a:t>отсутствует объёмность изображения</a:t>
            </a:r>
            <a:r>
              <a:rPr lang="en-US" sz="2500" dirty="0"/>
              <a:t>.</a:t>
            </a:r>
            <a:r>
              <a:rPr lang="ru-RU" sz="2500" dirty="0"/>
              <a:t> Такова</a:t>
            </a:r>
            <a:r>
              <a:rPr lang="en-US" sz="2500" dirty="0"/>
              <a:t>, </a:t>
            </a:r>
            <a:r>
              <a:rPr lang="ru-RU" sz="2500" dirty="0"/>
              <a:t>например</a:t>
            </a:r>
            <a:r>
              <a:rPr lang="en-US" sz="2500" dirty="0"/>
              <a:t>, </a:t>
            </a:r>
            <a:r>
              <a:rPr lang="ru-RU" sz="2500" dirty="0"/>
              <a:t>парсуна-икона Царя Михаила Фёдоровича и его сына Алексея Михайловича</a:t>
            </a:r>
            <a:endParaRPr lang="en-US" sz="2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968122-1A69-494D-AD1E-6FE27E26D0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500" y="548680"/>
            <a:ext cx="4359403" cy="6048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55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243" y="685800"/>
            <a:ext cx="5227225" cy="1485900"/>
          </a:xfrm>
        </p:spPr>
        <p:txBody>
          <a:bodyPr/>
          <a:lstStyle/>
          <a:p>
            <a:r>
              <a:rPr lang="ru-RU" dirty="0"/>
              <a:t>Симон Ушаков </a:t>
            </a:r>
            <a:r>
              <a:rPr lang="en-US" dirty="0"/>
              <a:t>”</a:t>
            </a:r>
            <a:r>
              <a:rPr lang="ru-RU" dirty="0"/>
              <a:t>Троица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39218BA2-8AC5-254A-8D2F-1CB899347B4F}"/>
              </a:ext>
            </a:extLst>
          </p:cNvPr>
          <p:cNvSpPr txBox="1">
            <a:spLocks/>
          </p:cNvSpPr>
          <p:nvPr/>
        </p:nvSpPr>
        <p:spPr>
          <a:xfrm>
            <a:off x="1261544" y="2060848"/>
            <a:ext cx="2960660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500" dirty="0"/>
              <a:t>Пейзаж ещё не стал объектом самостоятельного изображения</a:t>
            </a:r>
            <a:r>
              <a:rPr lang="en-US" sz="2500" dirty="0"/>
              <a:t>, </a:t>
            </a:r>
            <a:r>
              <a:rPr lang="ru-RU" sz="2500" dirty="0"/>
              <a:t>он в иконе выполнял функцию вспомогательную</a:t>
            </a:r>
            <a:r>
              <a:rPr lang="en-US" sz="2500" dirty="0"/>
              <a:t>, </a:t>
            </a:r>
            <a:r>
              <a:rPr lang="ru-RU" sz="2500" dirty="0"/>
              <a:t>являлся фоном</a:t>
            </a:r>
            <a:endParaRPr lang="en-US" sz="2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CC0D7E-D7A8-C64C-ABDA-EB665F998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395" y="-1"/>
            <a:ext cx="4976885" cy="684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1726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Живописная школа Ушакова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1D45C8C1-3F08-B746-B16B-E9CB05E661C4}"/>
              </a:ext>
            </a:extLst>
          </p:cNvPr>
          <p:cNvSpPr txBox="1">
            <a:spLocks/>
          </p:cNvSpPr>
          <p:nvPr/>
        </p:nvSpPr>
        <p:spPr>
          <a:xfrm>
            <a:off x="1261543" y="2060848"/>
            <a:ext cx="3611619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500" dirty="0"/>
              <a:t>Последователями Симона Ушакова были</a:t>
            </a:r>
            <a:r>
              <a:rPr lang="en-US" sz="2500" dirty="0"/>
              <a:t>:</a:t>
            </a:r>
          </a:p>
          <a:p>
            <a:r>
              <a:rPr lang="ru-RU" sz="2500" dirty="0"/>
              <a:t>Георгий Зиновьев</a:t>
            </a:r>
          </a:p>
          <a:p>
            <a:r>
              <a:rPr lang="ru-RU" sz="2500" dirty="0"/>
              <a:t>Иван Максимов</a:t>
            </a:r>
          </a:p>
          <a:p>
            <a:r>
              <a:rPr lang="ru-RU" sz="2500" dirty="0"/>
              <a:t>Тихон Филатьев</a:t>
            </a:r>
            <a:endParaRPr lang="en-US" sz="2500" dirty="0"/>
          </a:p>
          <a:p>
            <a:pPr marL="0" indent="0">
              <a:buNone/>
            </a:pPr>
            <a:r>
              <a:rPr lang="ru-RU" sz="2500" dirty="0"/>
              <a:t>и другие</a:t>
            </a:r>
            <a:endParaRPr lang="en-US" sz="2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60DD5C-5D1D-634A-BA3F-3FDECAFE7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117" y="1923250"/>
            <a:ext cx="7565562" cy="425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59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1845" y="548680"/>
            <a:ext cx="11206980" cy="655366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Источники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25860" y="1595536"/>
            <a:ext cx="4608512" cy="4713784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ru-RU" sz="1800" dirty="0"/>
              <a:t>Ульянов О. Г. Изучение семантики древнерусской миниатюры // Почитание святых на Руси: Мат-</a:t>
            </a:r>
            <a:r>
              <a:rPr lang="ru-RU" sz="1800" dirty="0" err="1"/>
              <a:t>лы</a:t>
            </a:r>
            <a:r>
              <a:rPr lang="ru-RU" sz="1800" dirty="0"/>
              <a:t> </a:t>
            </a:r>
            <a:r>
              <a:rPr lang="en-GB" sz="1800" dirty="0"/>
              <a:t>IV </a:t>
            </a:r>
            <a:r>
              <a:rPr lang="ru-RU" sz="1800" dirty="0"/>
              <a:t>Российской науч. </a:t>
            </a:r>
            <a:r>
              <a:rPr lang="ru-RU" sz="1800" dirty="0" err="1"/>
              <a:t>конф</a:t>
            </a:r>
            <a:r>
              <a:rPr lang="ru-RU" sz="1800" dirty="0"/>
              <a:t>., посвящённой памяти Святителя </a:t>
            </a:r>
            <a:r>
              <a:rPr lang="ru-RU" sz="1800" dirty="0" err="1"/>
              <a:t>Макария</a:t>
            </a:r>
            <a:r>
              <a:rPr lang="ru-RU" sz="1800" dirty="0"/>
              <a:t> (5—7 июня 1996 г.) / Администрация г. Можайска, Программа «Храм» Санкт-Петербургского фонда культуры, О-во памяти святителя </a:t>
            </a:r>
            <a:r>
              <a:rPr lang="ru-RU" sz="1800" dirty="0" err="1"/>
              <a:t>Макария</a:t>
            </a:r>
            <a:r>
              <a:rPr lang="ru-RU" sz="1800" dirty="0"/>
              <a:t>, Российская Академия художеств, </a:t>
            </a:r>
            <a:r>
              <a:rPr lang="ru-RU" sz="1800" dirty="0" err="1"/>
              <a:t>Уникомбанк</a:t>
            </a:r>
            <a:r>
              <a:rPr lang="ru-RU" sz="1800" dirty="0"/>
              <a:t>. — </a:t>
            </a:r>
            <a:r>
              <a:rPr lang="ru-RU" sz="1800" dirty="0" err="1"/>
              <a:t>Вып</a:t>
            </a:r>
            <a:r>
              <a:rPr lang="ru-RU" sz="1800" dirty="0"/>
              <a:t>. </a:t>
            </a:r>
            <a:r>
              <a:rPr lang="en-GB" sz="1800" dirty="0"/>
              <a:t>IV.— </a:t>
            </a:r>
            <a:r>
              <a:rPr lang="ru-RU" sz="1800" dirty="0"/>
              <a:t>Ч. </a:t>
            </a:r>
            <a:r>
              <a:rPr lang="en-GB" sz="1800" dirty="0"/>
              <a:t>II. — </a:t>
            </a:r>
            <a:r>
              <a:rPr lang="ru-RU" sz="1800" dirty="0"/>
              <a:t>Можайск, 1996. — С. 108—119.</a:t>
            </a:r>
          </a:p>
          <a:p>
            <a:pPr marL="45720" indent="0">
              <a:buNone/>
            </a:pPr>
            <a:r>
              <a:rPr lang="ru-RU" sz="1800" dirty="0"/>
              <a:t>Флоренский П. А. Иконостас. Избранные труды по искусству / [Сост., предисл. и </a:t>
            </a:r>
            <a:r>
              <a:rPr lang="ru-RU" sz="1800" dirty="0" err="1"/>
              <a:t>библиогр</a:t>
            </a:r>
            <a:r>
              <a:rPr lang="ru-RU" sz="1800" dirty="0"/>
              <a:t>. справка А. Г. </a:t>
            </a:r>
            <a:r>
              <a:rPr lang="ru-RU" sz="1800" dirty="0" err="1"/>
              <a:t>Наследникова</a:t>
            </a:r>
            <a:r>
              <a:rPr lang="ru-RU" sz="1800" dirty="0"/>
              <a:t>].. — СПб.: </a:t>
            </a:r>
            <a:r>
              <a:rPr lang="ru-RU" sz="1800" dirty="0" err="1"/>
              <a:t>Мифрил</a:t>
            </a:r>
            <a:r>
              <a:rPr lang="ru-RU" sz="1800" dirty="0"/>
              <a:t>; Русская книга, 1993. — 365 с. — (Классика искусствознания). — </a:t>
            </a:r>
            <a:r>
              <a:rPr lang="en-GB" sz="1800" dirty="0"/>
              <a:t>ISBN 5-86457-001-X.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F168161-EBDD-6E4C-9147-72FA95B7E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1988840"/>
            <a:ext cx="5954809" cy="33495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286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93812" y="2708920"/>
            <a:ext cx="11278988" cy="1224136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ru-RU" sz="7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820914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243" y="685800"/>
            <a:ext cx="9598700" cy="1117191"/>
          </a:xfrm>
        </p:spPr>
        <p:txBody>
          <a:bodyPr/>
          <a:lstStyle/>
          <a:p>
            <a:r>
              <a:rPr lang="ru-RU" dirty="0"/>
              <a:t>Особенности иконописи в </a:t>
            </a:r>
            <a:r>
              <a:rPr lang="en-US" dirty="0"/>
              <a:t>XVII </a:t>
            </a:r>
            <a:r>
              <a:rPr lang="ru-RU" dirty="0"/>
              <a:t>веке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598700" cy="4351337"/>
          </a:xfrm>
        </p:spPr>
        <p:txBody>
          <a:bodyPr>
            <a:normAutofit/>
          </a:bodyPr>
          <a:lstStyle/>
          <a:p>
            <a:r>
              <a:rPr lang="ru-RU" sz="2500" dirty="0">
                <a:latin typeface="Helvetica"/>
                <a:cs typeface="Helvetica"/>
              </a:rPr>
              <a:t>«обмирщение», разрушение иконописных, иконографических канонов.</a:t>
            </a:r>
          </a:p>
          <a:p>
            <a:r>
              <a:rPr lang="ru-RU" sz="2500" dirty="0">
                <a:latin typeface="Helvetica"/>
                <a:cs typeface="Helvetica"/>
              </a:rPr>
              <a:t>Переоценка ценностей, происходившая во всех сферах русской культуры этого периода</a:t>
            </a:r>
            <a:endParaRPr lang="en-US" sz="2500" dirty="0">
              <a:latin typeface="Helvetica"/>
              <a:cs typeface="Helvetica"/>
            </a:endParaRPr>
          </a:p>
          <a:p>
            <a:r>
              <a:rPr lang="ru-RU" sz="2500" dirty="0">
                <a:latin typeface="Helvetica"/>
                <a:cs typeface="Helvetica"/>
              </a:rPr>
              <a:t>Отображения повседневной жизни, красоты природы, реального человека </a:t>
            </a:r>
          </a:p>
        </p:txBody>
      </p:sp>
    </p:spTree>
    <p:extLst>
      <p:ext uri="{BB962C8B-B14F-4D97-AF65-F5344CB8AC3E}">
        <p14:creationId xmlns:p14="http://schemas.microsoft.com/office/powerpoint/2010/main" val="1564775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243" y="685800"/>
            <a:ext cx="9598700" cy="763828"/>
          </a:xfrm>
        </p:spPr>
        <p:txBody>
          <a:bodyPr/>
          <a:lstStyle/>
          <a:p>
            <a:r>
              <a:rPr lang="ru-RU" dirty="0"/>
              <a:t>Основные стили иконописи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CC2BA4-92F1-0D49-887A-957AA18C2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8735" y="1448780"/>
            <a:ext cx="3185937" cy="3841256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E5111AD-C034-7F49-B967-8EA59D5FD3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58389" y="5379287"/>
            <a:ext cx="4446628" cy="1349153"/>
          </a:xfrm>
        </p:spPr>
        <p:txBody>
          <a:bodyPr/>
          <a:lstStyle/>
          <a:p>
            <a:r>
              <a:rPr lang="ru-RU" dirty="0"/>
              <a:t>Икона Строгановской школы. Прокопий </a:t>
            </a:r>
            <a:r>
              <a:rPr lang="ru-RU" dirty="0" err="1"/>
              <a:t>Чирин</a:t>
            </a:r>
            <a:r>
              <a:rPr lang="ru-RU" dirty="0"/>
              <a:t>. Иоанн Предтеча — Ангел пустыни. 1620-е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30EC8AB-CF01-6543-9D30-A93BC6CF8C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150" y="1448780"/>
            <a:ext cx="3024336" cy="3960440"/>
          </a:xfrm>
          <a:prstGeom prst="rect">
            <a:avLst/>
          </a:prstGeom>
        </p:spPr>
      </p:pic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3E21C743-8193-7C4B-91C3-691239AB21F3}"/>
              </a:ext>
            </a:extLst>
          </p:cNvPr>
          <p:cNvSpPr txBox="1">
            <a:spLocks/>
          </p:cNvSpPr>
          <p:nvPr/>
        </p:nvSpPr>
        <p:spPr>
          <a:xfrm>
            <a:off x="1349582" y="5462328"/>
            <a:ext cx="4446628" cy="952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3933" indent="-383933" algn="l" defTabSz="914126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9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12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9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189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799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251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799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5314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2377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199440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6503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3566" indent="-383933" algn="l" defTabSz="914126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err="1"/>
              <a:t>Годуновская</a:t>
            </a:r>
            <a:r>
              <a:rPr lang="ru-RU" dirty="0"/>
              <a:t> школа иконописи</a:t>
            </a:r>
            <a:r>
              <a:rPr lang="en-US" dirty="0"/>
              <a:t>. </a:t>
            </a:r>
            <a:r>
              <a:rPr lang="ru-RU" dirty="0"/>
              <a:t>Житие на двоих. Митрополит Пётр с житием. Дионисий</a:t>
            </a:r>
          </a:p>
        </p:txBody>
      </p:sp>
    </p:spTree>
    <p:extLst>
      <p:ext uri="{BB962C8B-B14F-4D97-AF65-F5344CB8AC3E}">
        <p14:creationId xmlns:p14="http://schemas.microsoft.com/office/powerpoint/2010/main" val="2920480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243" y="685800"/>
            <a:ext cx="9598700" cy="763828"/>
          </a:xfrm>
        </p:spPr>
        <p:txBody>
          <a:bodyPr/>
          <a:lstStyle/>
          <a:p>
            <a:r>
              <a:rPr lang="ru-RU" dirty="0"/>
              <a:t>Особенности </a:t>
            </a:r>
            <a:r>
              <a:rPr lang="ru-RU" dirty="0" err="1"/>
              <a:t>Годуновской</a:t>
            </a:r>
            <a:r>
              <a:rPr lang="ru-RU" dirty="0"/>
              <a:t> школы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E5111AD-C034-7F49-B967-8EA59D5FD3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7602" y="1556793"/>
            <a:ext cx="9343314" cy="5172496"/>
          </a:xfrm>
        </p:spPr>
        <p:txBody>
          <a:bodyPr>
            <a:normAutofit/>
          </a:bodyPr>
          <a:lstStyle/>
          <a:p>
            <a:r>
              <a:rPr lang="ru-RU" sz="2500" dirty="0"/>
              <a:t>Канонические образы соседствуют с изображениями, свидетельствующими о поисках новых средств выражения путём обращения к разным источникам</a:t>
            </a:r>
            <a:endParaRPr lang="en-US" sz="2500" dirty="0"/>
          </a:p>
          <a:p>
            <a:r>
              <a:rPr lang="ru-RU" sz="2500" dirty="0"/>
              <a:t>Многофигурные сцены с попыткой дать толпу людей в виде компактной многоголовой группы, одна композиция часто содержит несколько эпизодов</a:t>
            </a:r>
          </a:p>
          <a:p>
            <a:r>
              <a:rPr lang="ru-RU" sz="2500" dirty="0"/>
              <a:t>Сочетание плотных красных и густых зеленовато-синих тонов</a:t>
            </a:r>
          </a:p>
          <a:p>
            <a:r>
              <a:rPr lang="ru-RU" sz="2500" dirty="0"/>
              <a:t>Заметно желание передать материальность предметов, хотя в этом направлении делаются лишь первые шаги</a:t>
            </a:r>
          </a:p>
          <a:p>
            <a:r>
              <a:rPr lang="ru-RU" sz="2500" dirty="0"/>
              <a:t>Фигуры представлены в разнообразных позах и быстрых движениях, излюбленный тип лица — с острым носом и малыми глазами.</a:t>
            </a:r>
          </a:p>
        </p:txBody>
      </p:sp>
    </p:spTree>
    <p:extLst>
      <p:ext uri="{BB962C8B-B14F-4D97-AF65-F5344CB8AC3E}">
        <p14:creationId xmlns:p14="http://schemas.microsoft.com/office/powerpoint/2010/main" val="510108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29916" y="2852936"/>
            <a:ext cx="9598700" cy="763828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Примеры </a:t>
            </a:r>
            <a:r>
              <a:rPr lang="ru-RU" dirty="0" err="1"/>
              <a:t>Годуновской</a:t>
            </a:r>
            <a:r>
              <a:rPr lang="ru-RU" dirty="0"/>
              <a:t> школы иконописи</a:t>
            </a:r>
          </a:p>
        </p:txBody>
      </p:sp>
    </p:spTree>
    <p:extLst>
      <p:ext uri="{BB962C8B-B14F-4D97-AF65-F5344CB8AC3E}">
        <p14:creationId xmlns:p14="http://schemas.microsoft.com/office/powerpoint/2010/main" val="3638790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3824757" cy="4351337"/>
          </a:xfrm>
        </p:spPr>
        <p:txBody>
          <a:bodyPr>
            <a:normAutofit/>
          </a:bodyPr>
          <a:lstStyle/>
          <a:p>
            <a:r>
              <a:rPr lang="ru-RU" sz="2500" dirty="0">
                <a:latin typeface="Helvetica"/>
                <a:cs typeface="Helvetica"/>
              </a:rPr>
              <a:t>Росписи </a:t>
            </a:r>
            <a:r>
              <a:rPr lang="ru-RU" sz="2500" dirty="0" err="1">
                <a:latin typeface="Helvetica"/>
                <a:cs typeface="Helvetica"/>
              </a:rPr>
              <a:t>Грановитой</a:t>
            </a:r>
            <a:r>
              <a:rPr lang="ru-RU" sz="2500" dirty="0">
                <a:latin typeface="Helvetica"/>
                <a:cs typeface="Helvetica"/>
              </a:rPr>
              <a:t> палаты Кремля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ED52CB1-0B3B-0340-8361-664D28945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6300" y="1340768"/>
            <a:ext cx="6869431" cy="4768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4378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3126705" cy="4351337"/>
          </a:xfrm>
        </p:spPr>
        <p:txBody>
          <a:bodyPr>
            <a:normAutofit/>
          </a:bodyPr>
          <a:lstStyle/>
          <a:p>
            <a:r>
              <a:rPr lang="ru-RU" sz="2500" dirty="0" err="1"/>
              <a:t>Грановитая</a:t>
            </a:r>
            <a:r>
              <a:rPr lang="ru-RU" sz="2500" dirty="0"/>
              <a:t> палата Московского Кремля. «Сказание о князьях Владимирских»</a:t>
            </a:r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id="{8CE4C45E-76C4-CE4C-B602-015BE3017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8248" y="1052736"/>
            <a:ext cx="7800577" cy="54550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7625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4" y="1828801"/>
            <a:ext cx="2544050" cy="4351337"/>
          </a:xfrm>
        </p:spPr>
        <p:txBody>
          <a:bodyPr>
            <a:normAutofit/>
          </a:bodyPr>
          <a:lstStyle/>
          <a:p>
            <a:r>
              <a:rPr lang="ru-RU" dirty="0"/>
              <a:t>Росписи церкви Благовещения в Соль-</a:t>
            </a:r>
            <a:r>
              <a:rPr lang="ru-RU" dirty="0" err="1"/>
              <a:t>Вычегодске</a:t>
            </a:r>
            <a:endParaRPr lang="ru-RU" dirty="0"/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923F533B-1030-CD4A-B714-6A5FD10C6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5593" y="171714"/>
            <a:ext cx="8357223" cy="65145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713837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D182A0E-7F17-4A86-A7C5-8846F54E43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{71285C13-E28F-1746-A8C1-F0F72AA9B65E}tf10001072</Template>
  <TotalTime>0</TotalTime>
  <Words>617</Words>
  <Application>Microsoft Macintosh PowerPoint</Application>
  <PresentationFormat>Custom</PresentationFormat>
  <Paragraphs>81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Franklin Gothic Book</vt:lpstr>
      <vt:lpstr>Franklin Gothic Medium</vt:lpstr>
      <vt:lpstr>Helvetica</vt:lpstr>
      <vt:lpstr>Crop</vt:lpstr>
      <vt:lpstr>Иконопись XVII века</vt:lpstr>
      <vt:lpstr>План презентации</vt:lpstr>
      <vt:lpstr>Особенности иконописи в XVII веке</vt:lpstr>
      <vt:lpstr>Основные стили иконописи</vt:lpstr>
      <vt:lpstr>Особенности Годуновской школы</vt:lpstr>
      <vt:lpstr>Примеры Годуновской школы иконописи</vt:lpstr>
      <vt:lpstr>PowerPoint Presentation</vt:lpstr>
      <vt:lpstr>PowerPoint Presentation</vt:lpstr>
      <vt:lpstr>PowerPoint Presentation</vt:lpstr>
      <vt:lpstr>PowerPoint Presentation</vt:lpstr>
      <vt:lpstr>Особенности Строгановской школы</vt:lpstr>
      <vt:lpstr>Примеры Строгановской школы иконописи</vt:lpstr>
      <vt:lpstr>PowerPoint Presentation</vt:lpstr>
      <vt:lpstr>PowerPoint Presentation</vt:lpstr>
      <vt:lpstr>PowerPoint Presentation</vt:lpstr>
      <vt:lpstr>PowerPoint Presentation</vt:lpstr>
      <vt:lpstr>Парсуна</vt:lpstr>
      <vt:lpstr>Парсуна</vt:lpstr>
      <vt:lpstr>Оружейная палата Московского Кремля</vt:lpstr>
      <vt:lpstr>Симон Ушаков</vt:lpstr>
      <vt:lpstr>Симон Ушаков “Михаил Фёдорович и его сын Алексей Михайлович”</vt:lpstr>
      <vt:lpstr>Симон Ушаков ”Троица”</vt:lpstr>
      <vt:lpstr>Живописная школа Ушакова</vt:lpstr>
      <vt:lpstr>Источники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2015-11-08T08:58:05Z</dcterms:created>
  <dcterms:modified xsi:type="dcterms:W3CDTF">2019-10-09T08:51:01Z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